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8" r:id="rId2"/>
    <p:sldId id="302" r:id="rId3"/>
    <p:sldId id="303" r:id="rId4"/>
    <p:sldId id="305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29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58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5486" userDrawn="1">
          <p15:clr>
            <a:srgbClr val="A4A3A4"/>
          </p15:clr>
        </p15:guide>
        <p15:guide id="6" pos="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3E"/>
    <a:srgbClr val="FFDB75"/>
    <a:srgbClr val="FFC625"/>
    <a:srgbClr val="CC9900"/>
    <a:srgbClr val="FFE07D"/>
    <a:srgbClr val="FFD13F"/>
    <a:srgbClr val="CFAFE7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1852" autoAdjust="0"/>
    <p:restoredTop sz="99725" autoAdjust="0"/>
  </p:normalViewPr>
  <p:slideViewPr>
    <p:cSldViewPr snapToGrid="0">
      <p:cViewPr varScale="1">
        <p:scale>
          <a:sx n="93" d="100"/>
          <a:sy n="93" d="100"/>
        </p:scale>
        <p:origin x="-1602" y="-96"/>
      </p:cViewPr>
      <p:guideLst>
        <p:guide orient="horz" pos="4058"/>
        <p:guide orient="horz" pos="1320"/>
        <p:guide orient="horz" pos="927"/>
        <p:guide orient="horz" pos="4195"/>
        <p:guide pos="5486"/>
        <p:guide pos="2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9" name="Picture 8" descr="SA_PPT_Covers_01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5" name="Picture 4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1" name="Picture 10" descr="SA_LOGO_INST_BU-SV_RGB_POS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4193" y="435406"/>
              <a:ext cx="2084832" cy="61377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7"/>
            <a:ext cx="8231187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3432099" y="2"/>
            <a:ext cx="5711902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76" y="1470297"/>
            <a:ext cx="3787149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4809" y="1470297"/>
            <a:ext cx="3787149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0" y="199940"/>
            <a:ext cx="7082065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4" name="Picture 3" descr="SA_PPT_Covers_02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3432"/>
              <a:ext cx="9144000" cy="4544568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8" name="Picture 7" descr="SA_LOGO_INST_BU-SV_RGB_POS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4193" y="435406"/>
              <a:ext cx="2084832" cy="61377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56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5" name="Picture 4" descr="SA_PPT_Covers_05a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94304"/>
              <a:ext cx="9144000" cy="3663696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SV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858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5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0" y="1480499"/>
            <a:ext cx="8264215" cy="45667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5" name="Picture 4" descr="SA_PPT_Covers_06a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65576"/>
              <a:ext cx="9144000" cy="3392424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RI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606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65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435406"/>
            <a:ext cx="8783652" cy="6422594"/>
            <a:chOff x="0" y="435406"/>
            <a:chExt cx="8783652" cy="6422594"/>
          </a:xfrm>
        </p:grpSpPr>
        <p:pic>
          <p:nvPicPr>
            <p:cNvPr id="4" name="Picture 3" descr="SA_PPT_Covers_07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3432"/>
              <a:ext cx="7586472" cy="4544568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E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858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95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_LOGO_INST_RGB_PO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9" y="3083212"/>
            <a:ext cx="2528223" cy="6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74640"/>
            <a:ext cx="8264215" cy="8242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480499"/>
            <a:ext cx="40386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480499"/>
            <a:ext cx="40386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74640"/>
            <a:ext cx="8264215" cy="8242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37317"/>
            <a:ext cx="177923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480828"/>
            <a:ext cx="6468132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56034"/>
            <a:ext cx="8264216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0" y="1480499"/>
            <a:ext cx="8264215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tx1"/>
                </a:solidFill>
              </a:rPr>
              <a:pPr lvl="0" algn="l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0" y="1480499"/>
            <a:ext cx="8264215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/>
            </a:lvl1pPr>
          </a:lstStyle>
          <a:p>
            <a:r>
              <a:rPr lang="en-US" dirty="0" smtClean="0"/>
              <a:t>Copyright note text (8pt)</a:t>
            </a:r>
            <a:endParaRPr lang="en-US" dirty="0"/>
          </a:p>
        </p:txBody>
      </p:sp>
      <p:pic>
        <p:nvPicPr>
          <p:cNvPr id="8" name="Picture 7" descr="SA_LOGO_ONLINE_WORDMARK_SPOT_POS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7" y="6409946"/>
            <a:ext cx="870423" cy="25191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c" descr="Saudi Aramco: Company General Use"/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 smtClean="0">
                <a:solidFill>
                  <a:srgbClr val="000000"/>
                </a:solidFill>
                <a:latin typeface="Microsoft Sans Serif" panose="020B0604020202020204" pitchFamily="34" charset="0"/>
              </a:rPr>
              <a:t>Saudi Aramco: Company General Use</a:t>
            </a:r>
            <a:endParaRPr lang="en-US" sz="850" b="0" i="0" u="none" baseline="0">
              <a:solidFill>
                <a:srgbClr val="000000"/>
              </a:solidFill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74" r:id="rId18"/>
    <p:sldLayoutId id="2147483677" r:id="rId19"/>
    <p:sldLayoutId id="2147483678" r:id="rId20"/>
    <p:sldLayoutId id="2147483679" r:id="rId21"/>
    <p:sldLayoutId id="2147483672" r:id="rId22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Lama.abualsaud@Aramco.com" TargetMode="External"/><Relationship Id="rId2" Type="http://schemas.openxmlformats.org/officeDocument/2006/relationships/hyperlink" Target="mailto:Wisam.kawai@Aramco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CHALLENGE:ARTIFICIAL INTELLEGENCE SYSTEM TO AUTOMATE PROCESS-BASED 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GEOLOGIC MODELS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8789" y="2369790"/>
            <a:ext cx="7844290" cy="139484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EXPEC Advanced Research Center, Geology Technology Division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Aramco Upstream Solution </a:t>
            </a:r>
            <a:r>
              <a:rPr lang="en-US" sz="2000" b="0" dirty="0" err="1" smtClean="0"/>
              <a:t>Technathon</a:t>
            </a:r>
            <a:r>
              <a:rPr lang="en-US" sz="2000" b="0" dirty="0" smtClean="0"/>
              <a:t> October 26-28</a:t>
            </a:r>
            <a:r>
              <a:rPr lang="en-US" sz="2000" b="0" dirty="0" smtClean="0"/>
              <a:t>, 2018</a:t>
            </a:r>
            <a:endParaRPr lang="en-US" sz="2000" b="0" dirty="0"/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1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113177"/>
            <a:ext cx="8264215" cy="4566704"/>
          </a:xfrm>
        </p:spPr>
        <p:txBody>
          <a:bodyPr/>
          <a:lstStyle/>
          <a:p>
            <a:r>
              <a:rPr lang="en-US" dirty="0" smtClean="0"/>
              <a:t>Use the core data </a:t>
            </a:r>
            <a:r>
              <a:rPr lang="en-US" dirty="0"/>
              <a:t>(vertical </a:t>
            </a:r>
            <a:r>
              <a:rPr lang="en-US" dirty="0" smtClean="0"/>
              <a:t>resolution~ 5 cm</a:t>
            </a:r>
            <a:r>
              <a:rPr lang="en-US" dirty="0"/>
              <a:t>)</a:t>
            </a:r>
            <a:r>
              <a:rPr lang="en-US" dirty="0" smtClean="0"/>
              <a:t> to generate a model of rock types :</a:t>
            </a:r>
          </a:p>
          <a:p>
            <a:pPr lvl="1"/>
            <a:r>
              <a:rPr lang="en-US" dirty="0" smtClean="0"/>
              <a:t>Upscale the variations of porosity at well locations.</a:t>
            </a:r>
          </a:p>
          <a:p>
            <a:pPr lvl="1"/>
            <a:r>
              <a:rPr lang="en-US" dirty="0" smtClean="0"/>
              <a:t>Populate the model by honoring the well data and the rock types model.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Integrating Well Log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/>
          <a:stretch/>
        </p:blipFill>
        <p:spPr>
          <a:xfrm>
            <a:off x="900458" y="2141415"/>
            <a:ext cx="7258803" cy="39780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81" y="2285815"/>
            <a:ext cx="1691759" cy="20201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293" y="2285815"/>
            <a:ext cx="1867992" cy="36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7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113177"/>
            <a:ext cx="8264215" cy="4566704"/>
          </a:xfrm>
        </p:spPr>
        <p:txBody>
          <a:bodyPr/>
          <a:lstStyle/>
          <a:p>
            <a:r>
              <a:rPr lang="en-US" dirty="0" smtClean="0"/>
              <a:t>Running code to integrate the provided data of different resolution.</a:t>
            </a:r>
          </a:p>
          <a:p>
            <a:r>
              <a:rPr lang="en-US" dirty="0" smtClean="0"/>
              <a:t>2D models of rock types and porosity such that:</a:t>
            </a:r>
          </a:p>
          <a:p>
            <a:pPr lvl="1"/>
            <a:r>
              <a:rPr lang="en-US" dirty="0" smtClean="0"/>
              <a:t>Model resolution = 2.5 m.</a:t>
            </a:r>
          </a:p>
          <a:p>
            <a:pPr lvl="1"/>
            <a:r>
              <a:rPr lang="en-US" dirty="0" smtClean="0"/>
              <a:t>Honoring the discussed method for populating the model.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Judging is based on the efficiency of the code and the plausibility of the outputs.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Deliverables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55170" b="46144"/>
          <a:stretch/>
        </p:blipFill>
        <p:spPr>
          <a:xfrm>
            <a:off x="928426" y="3334881"/>
            <a:ext cx="2932375" cy="18828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5" r="4888" b="46144"/>
          <a:stretch/>
        </p:blipFill>
        <p:spPr>
          <a:xfrm>
            <a:off x="4833102" y="3268900"/>
            <a:ext cx="2903621" cy="20148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2469" y="3107854"/>
            <a:ext cx="42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		Rock Types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8763" y="3086083"/>
            <a:ext cx="42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		Porosity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hlinkClick r:id="rId2"/>
              </a:rPr>
              <a:t>Wisam.kawai@Aramco.com</a:t>
            </a:r>
            <a:endParaRPr lang="en-US" sz="1800" dirty="0" smtClean="0">
              <a:hlinkClick r:id="rId3"/>
            </a:endParaRPr>
          </a:p>
          <a:p>
            <a:pPr marL="0" indent="0" algn="ctr">
              <a:buNone/>
            </a:pPr>
            <a:r>
              <a:rPr lang="en-US" sz="1800" dirty="0" smtClean="0">
                <a:hlinkClick r:id="rId3"/>
              </a:rPr>
              <a:t>Lama.abualsaud@Aramco.com</a:t>
            </a: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For any questions: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0" y="2902788"/>
            <a:ext cx="3075317" cy="30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Accumulations of hydrocarbon are found in layers of porous rocks known as reservoirs.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Hydrocarbon in the Subsurface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93"/>
          <a:stretch/>
        </p:blipFill>
        <p:spPr>
          <a:xfrm>
            <a:off x="1260400" y="2215243"/>
            <a:ext cx="6110323" cy="30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 production of hydrocarbons requires characterizing the reservoirs.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Hydrocarbon Reservoirs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43200" y="1918572"/>
            <a:ext cx="2817341" cy="16640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Reservoir Characterization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 flipH="1" flipV="1">
            <a:off x="1408670" y="2750593"/>
            <a:ext cx="1334530" cy="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560541" y="2750593"/>
            <a:ext cx="1334530" cy="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08670" y="2725879"/>
            <a:ext cx="0" cy="83202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82702" y="2754709"/>
            <a:ext cx="0" cy="83202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8681" y="3540581"/>
            <a:ext cx="1744716" cy="6104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23870" y="3557901"/>
            <a:ext cx="1744716" cy="6104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Quality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1421039" y="4151026"/>
            <a:ext cx="0" cy="528066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03305" y="4171618"/>
            <a:ext cx="0" cy="528066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4810" y="4679092"/>
            <a:ext cx="2158347" cy="108739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Rock types &amp; their spatial extent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03528" y="4683300"/>
            <a:ext cx="2158347" cy="108739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Pore volume &amp; pore connectivity (permeability)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Solving the physics of geologic processes in the subsurface. </a:t>
            </a:r>
          </a:p>
          <a:p>
            <a:r>
              <a:rPr lang="en-US" dirty="0" smtClean="0"/>
              <a:t>Numerical </a:t>
            </a:r>
            <a:r>
              <a:rPr lang="en-US" dirty="0"/>
              <a:t>representations of rock types or corresponding physical properties.</a:t>
            </a:r>
          </a:p>
          <a:p>
            <a:r>
              <a:rPr lang="en-US" dirty="0"/>
              <a:t>Vertical and horizontal directions (2D/3D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way to characterize and visualize hydrocarbon reservoirs.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Process-Based Geologic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2425540" y="2894276"/>
            <a:ext cx="3521968" cy="27501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25540" y="5029544"/>
            <a:ext cx="1145221" cy="69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data of different resolution to define: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Process-Based Geologic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50466" y="2368273"/>
            <a:ext cx="2185416" cy="6104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Maps of the layers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3" y="3500320"/>
            <a:ext cx="2977960" cy="18522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85512" y="2368272"/>
            <a:ext cx="2182796" cy="61044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Rock types + physical properties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/>
          <a:stretch/>
        </p:blipFill>
        <p:spPr>
          <a:xfrm>
            <a:off x="4845486" y="3522060"/>
            <a:ext cx="1464026" cy="1886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500320"/>
            <a:ext cx="1291102" cy="19079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8839" y="3013340"/>
            <a:ext cx="427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      seismic data</a:t>
            </a:r>
          </a:p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		coarse vertical resolution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0473" y="2997919"/>
            <a:ext cx="427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well log and core data</a:t>
            </a:r>
          </a:p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		coarse vertical resolution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Simulating the physics based on the inputs to output: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Process-Based Geologic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50466" y="2118181"/>
            <a:ext cx="2185416" cy="6104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of rock types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85512" y="2118180"/>
            <a:ext cx="2182796" cy="6104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of porosity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482950" y="3042768"/>
            <a:ext cx="3521968" cy="27501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7855" y="5095256"/>
            <a:ext cx="1145221" cy="69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5104" r="1399" b="8043"/>
          <a:stretch/>
        </p:blipFill>
        <p:spPr>
          <a:xfrm>
            <a:off x="4376617" y="3225111"/>
            <a:ext cx="3915659" cy="24501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75537" r="94354" b="14894"/>
          <a:stretch/>
        </p:blipFill>
        <p:spPr>
          <a:xfrm>
            <a:off x="8066230" y="2752247"/>
            <a:ext cx="264970" cy="960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3491" y="2422928"/>
            <a:ext cx="1008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Porosity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7700840" y="2685191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Low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7700840" y="3564569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High</a:t>
            </a:r>
            <a:endParaRPr lang="en-US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75675" r="94330" b="7247"/>
          <a:stretch/>
        </p:blipFill>
        <p:spPr>
          <a:xfrm>
            <a:off x="3809704" y="2752247"/>
            <a:ext cx="274320" cy="851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88169" y="2783610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590995" y="3015095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588169" y="3241218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98287" y="3428378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29711" y="2422928"/>
            <a:ext cx="1008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Rock 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971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113177"/>
            <a:ext cx="8264215" cy="4566704"/>
          </a:xfrm>
        </p:spPr>
        <p:txBody>
          <a:bodyPr/>
          <a:lstStyle/>
          <a:p>
            <a:r>
              <a:rPr lang="en-US" dirty="0" smtClean="0"/>
              <a:t>Design an artificial intelligence system (code) that:</a:t>
            </a:r>
          </a:p>
          <a:p>
            <a:pPr lvl="1"/>
            <a:r>
              <a:rPr lang="en-US" dirty="0" smtClean="0"/>
              <a:t>Automates the integration of seismic, well log and core data.</a:t>
            </a:r>
          </a:p>
          <a:p>
            <a:pPr lvl="1"/>
            <a:r>
              <a:rPr lang="en-US" dirty="0" smtClean="0"/>
              <a:t>Populate 2D models of the reservoir rock types and porosity (grid resolution =2.5 m).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Automated Geologic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0" y="2169271"/>
            <a:ext cx="7519615" cy="39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113177"/>
            <a:ext cx="8264215" cy="4566704"/>
          </a:xfrm>
        </p:spPr>
        <p:txBody>
          <a:bodyPr/>
          <a:lstStyle/>
          <a:p>
            <a:r>
              <a:rPr lang="en-US" dirty="0" smtClean="0"/>
              <a:t>Use the 2D seismic line (vertical resolution = 25 m) to:</a:t>
            </a:r>
          </a:p>
          <a:p>
            <a:pPr lvl="1"/>
            <a:r>
              <a:rPr lang="en-US" dirty="0" smtClean="0"/>
              <a:t>Define the top and bottom of the reservoir and the model.</a:t>
            </a:r>
          </a:p>
          <a:p>
            <a:pPr lvl="1"/>
            <a:r>
              <a:rPr lang="en-US" dirty="0" smtClean="0"/>
              <a:t>Identify the general spatial trends of the sublayers in the reservoir.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Integrating Seismic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0" y="2121662"/>
            <a:ext cx="7722267" cy="40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8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113177"/>
            <a:ext cx="8264215" cy="4566704"/>
          </a:xfrm>
        </p:spPr>
        <p:txBody>
          <a:bodyPr/>
          <a:lstStyle/>
          <a:p>
            <a:r>
              <a:rPr lang="en-US" dirty="0" smtClean="0"/>
              <a:t>Use the core data </a:t>
            </a:r>
            <a:r>
              <a:rPr lang="en-US" dirty="0"/>
              <a:t>(vertical </a:t>
            </a:r>
            <a:r>
              <a:rPr lang="en-US" dirty="0" smtClean="0"/>
              <a:t>resolution~ 5 cm</a:t>
            </a:r>
            <a:r>
              <a:rPr lang="en-US" dirty="0"/>
              <a:t>)</a:t>
            </a:r>
            <a:r>
              <a:rPr lang="en-US" dirty="0" smtClean="0"/>
              <a:t> to generate a model of rock types :</a:t>
            </a:r>
          </a:p>
          <a:p>
            <a:pPr lvl="1"/>
            <a:r>
              <a:rPr lang="en-US" dirty="0" smtClean="0"/>
              <a:t>Upscale the variations of rock types at well locations.</a:t>
            </a:r>
          </a:p>
          <a:p>
            <a:pPr lvl="1"/>
            <a:r>
              <a:rPr lang="en-US" dirty="0" smtClean="0"/>
              <a:t>Populate the model by honoring the core data and the spatial trend reservoir.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Integrating Core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/>
          <a:stretch/>
        </p:blipFill>
        <p:spPr>
          <a:xfrm>
            <a:off x="717410" y="2118283"/>
            <a:ext cx="7262098" cy="3898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09" y="2263996"/>
            <a:ext cx="842949" cy="36036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04440" y="5282252"/>
            <a:ext cx="123753" cy="15575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4440" y="5616592"/>
            <a:ext cx="123753" cy="155758"/>
          </a:xfrm>
          <a:prstGeom prst="rect">
            <a:avLst/>
          </a:prstGeom>
          <a:solidFill>
            <a:srgbClr val="008E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99" y="2263996"/>
            <a:ext cx="848850" cy="18398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6030" y="5247830"/>
            <a:ext cx="940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sandstone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297358" y="5550213"/>
            <a:ext cx="703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shale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5846533"/>
      </p:ext>
    </p:extLst>
  </p:cSld>
  <p:clrMapOvr>
    <a:masterClrMapping/>
  </p:clrMapOvr>
</p:sld>
</file>

<file path=ppt/theme/theme1.xml><?xml version="1.0" encoding="utf-8"?>
<a:theme xmlns:a="http://schemas.openxmlformats.org/drawingml/2006/main" name="saudi aramco_template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YRP Development plan - New template" id="{61C7C9EF-E3BD-4541-9F1E-52ED905E242E}" vid="{DA947B45-AD77-42A5-BC13-1E185A0D77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YRP Development plan - New template</Template>
  <TotalTime>1771</TotalTime>
  <Words>494</Words>
  <Application>Microsoft Office PowerPoint</Application>
  <PresentationFormat>On-screen Show (4:3)</PresentationFormat>
  <Paragraphs>89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saudi aramco_template</vt:lpstr>
      <vt:lpstr>CHALLENGE:ARTIFICIAL INTELLEGENCE SYSTEM TO AUTOMATE PROCESS-BASED GEOLOGIC MODELS </vt:lpstr>
      <vt:lpstr>Hydrocarbon in the Subsurface</vt:lpstr>
      <vt:lpstr>Characterizing Hydrocarbon Reservoirs</vt:lpstr>
      <vt:lpstr>Process-Based Geologic Models</vt:lpstr>
      <vt:lpstr>Constructing Process-Based Geologic Models</vt:lpstr>
      <vt:lpstr>Constructing Process-Based Geologic Models</vt:lpstr>
      <vt:lpstr>Challenge: Automated Geologic Model</vt:lpstr>
      <vt:lpstr>Challenge: Integrating Seismic Data</vt:lpstr>
      <vt:lpstr>Challenge: Integrating Core Data</vt:lpstr>
      <vt:lpstr>Challenge: Integrating Well Log Data</vt:lpstr>
      <vt:lpstr>Challenge: Deliverables</vt:lpstr>
      <vt:lpstr>For any questions: </vt:lpstr>
    </vt:vector>
  </TitlesOfParts>
  <Company>Lippincott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YRP – Status Update</dc:title>
  <dc:creator>Ali Almomin</dc:creator>
  <cp:keywords>Company General Use</cp:keywords>
  <cp:lastModifiedBy>English</cp:lastModifiedBy>
  <cp:revision>227</cp:revision>
  <dcterms:created xsi:type="dcterms:W3CDTF">2016-09-05T21:36:56Z</dcterms:created>
  <dcterms:modified xsi:type="dcterms:W3CDTF">2018-10-25T15:06:09Z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e421bad9-6ce7-42a6-b18f-0bee51d22356</vt:lpwstr>
  </property>
  <property fmtid="{D5CDD505-2E9C-101B-9397-08002B2CF9AE}" pid="3" name="TITUS">
    <vt:lpwstr>&lt;p align="center"&gt;Saudi Aramco: Company General Use&lt;/p&gt;;&lt;p align="center"&gt;Saudi Aramco: Company General Use&lt;/p&gt;;&lt;p align="center"&gt;Saudi Aramco: Company General Use&lt;/p&gt;;&lt;p align="center"&gt;Saudi Aramco: Company General Use&lt;/p&gt;;&lt;p align="center"&gt;Saudi Aramco:</vt:lpwstr>
  </property>
  <property fmtid="{D5CDD505-2E9C-101B-9397-08002B2CF9AE}" pid="4" name="Editor">
    <vt:lpwstr>kawaiwh</vt:lpwstr>
  </property>
  <property fmtid="{D5CDD505-2E9C-101B-9397-08002B2CF9AE}" pid="5" name="Last Modification date">
    <vt:lpwstr>2018-10-03</vt:lpwstr>
  </property>
  <property fmtid="{D5CDD505-2E9C-101B-9397-08002B2CF9AE}" pid="6" name="Last Modification time">
    <vt:lpwstr>12:59:47 PM</vt:lpwstr>
  </property>
  <property fmtid="{D5CDD505-2E9C-101B-9397-08002B2CF9AE}" pid="7" name="Classification">
    <vt:lpwstr>CompanyGeneralUse</vt:lpwstr>
  </property>
</Properties>
</file>